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ed Hat Display" panose="020B0604020202020204" charset="0"/>
      <p:regular r:id="rId22"/>
    </p:embeddedFont>
    <p:embeddedFont>
      <p:font typeface="The Seasons" panose="020B0604020202020204" charset="0"/>
      <p:regular r:id="rId23"/>
    </p:embeddedFont>
    <p:embeddedFont>
      <p:font typeface="The Seasons Bold" panose="020B0604020202020204" charset="0"/>
      <p:regular r:id="rId24"/>
    </p:embeddedFont>
    <p:embeddedFont>
      <p:font typeface="The Seaso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a Diaz" userId="f87ca329e5780eae" providerId="LiveId" clId="{F5CD5CD3-26AD-4915-83B0-00C15E7B75ED}"/>
    <pc:docChg chg="undo custSel modSld">
      <pc:chgData name="Marcela Diaz" userId="f87ca329e5780eae" providerId="LiveId" clId="{F5CD5CD3-26AD-4915-83B0-00C15E7B75ED}" dt="2022-12-15T05:49:53.823" v="9" actId="1076"/>
      <pc:docMkLst>
        <pc:docMk/>
      </pc:docMkLst>
      <pc:sldChg chg="modSp mod">
        <pc:chgData name="Marcela Diaz" userId="f87ca329e5780eae" providerId="LiveId" clId="{F5CD5CD3-26AD-4915-83B0-00C15E7B75ED}" dt="2022-12-15T05:49:53.823" v="9" actId="1076"/>
        <pc:sldMkLst>
          <pc:docMk/>
          <pc:sldMk cId="0" sldId="263"/>
        </pc:sldMkLst>
        <pc:spChg chg="mod">
          <ac:chgData name="Marcela Diaz" userId="f87ca329e5780eae" providerId="LiveId" clId="{F5CD5CD3-26AD-4915-83B0-00C15E7B75ED}" dt="2022-12-15T05:49:49.034" v="7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arcela Diaz" userId="f87ca329e5780eae" providerId="LiveId" clId="{F5CD5CD3-26AD-4915-83B0-00C15E7B75ED}" dt="2022-12-15T05:49:41.909" v="3" actId="20577"/>
          <ac:spMkLst>
            <pc:docMk/>
            <pc:sldMk cId="0" sldId="263"/>
            <ac:spMk id="13" creationId="{00000000-0000-0000-0000-000000000000}"/>
          </ac:spMkLst>
        </pc:spChg>
        <pc:grpChg chg="mod">
          <ac:chgData name="Marcela Diaz" userId="f87ca329e5780eae" providerId="LiveId" clId="{F5CD5CD3-26AD-4915-83B0-00C15E7B75ED}" dt="2022-12-15T05:49:53.823" v="9" actId="1076"/>
          <ac:grpSpMkLst>
            <pc:docMk/>
            <pc:sldMk cId="0" sldId="263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9.svg"/><Relationship Id="rId3" Type="http://schemas.openxmlformats.org/officeDocument/2006/relationships/image" Target="../media/image10.svg"/><Relationship Id="rId7" Type="http://schemas.openxmlformats.org/officeDocument/2006/relationships/image" Target="../media/image20.svg"/><Relationship Id="rId12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7.svg"/><Relationship Id="rId5" Type="http://schemas.openxmlformats.org/officeDocument/2006/relationships/image" Target="../media/image8.sv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1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5.png"/><Relationship Id="rId5" Type="http://schemas.openxmlformats.org/officeDocument/2006/relationships/image" Target="../media/image43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65539" y="-1879430"/>
            <a:ext cx="4837564" cy="49546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727850" y="0"/>
            <a:ext cx="4788131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84897" y="-1879430"/>
            <a:ext cx="4837564" cy="4954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7981" y="0"/>
            <a:ext cx="4788131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91054" y="288836"/>
            <a:ext cx="4105892" cy="19409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07315" y="8386196"/>
            <a:ext cx="10116447" cy="872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</a:rPr>
              <a:t>Proyecto de simulacion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32373" y="9279566"/>
            <a:ext cx="10066332" cy="50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1">
                <a:solidFill>
                  <a:srgbClr val="1F222B"/>
                </a:solidFill>
                <a:latin typeface="Red Hat Display"/>
              </a:rPr>
              <a:t>Equipo 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306055" y="3075245"/>
            <a:ext cx="2807692" cy="62519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232095" y="3454046"/>
            <a:ext cx="3182809" cy="625194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301589" y="4035071"/>
            <a:ext cx="9684822" cy="164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14414">
                <a:solidFill>
                  <a:srgbClr val="D1B266"/>
                </a:solidFill>
                <a:latin typeface="The Seasons Bold"/>
              </a:rPr>
              <a:t>CINEPOLIS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74805" y="5650125"/>
            <a:ext cx="3722142" cy="227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Díaz Guerrero Marcela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Domínguez Jiménez Marco Adrián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Hernández Domínguez Fernando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Morales Anaya Ana Paola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Olvera Vázquez Vicente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Orta Moreno Jair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Ramírez Peña Luis Angel</a:t>
            </a:r>
          </a:p>
          <a:p>
            <a:pPr algn="ctr">
              <a:lnSpc>
                <a:spcPts val="2028"/>
              </a:lnSpc>
            </a:pPr>
            <a:r>
              <a:rPr lang="en-US" sz="1448">
                <a:solidFill>
                  <a:srgbClr val="FDFAF0"/>
                </a:solidFill>
                <a:latin typeface="Red Hat Display"/>
              </a:rPr>
              <a:t>Reyna González Selena</a:t>
            </a:r>
          </a:p>
          <a:p>
            <a:pPr algn="ctr">
              <a:lnSpc>
                <a:spcPts val="2028"/>
              </a:lnSpc>
            </a:pPr>
            <a:endParaRPr lang="en-US" sz="1448">
              <a:solidFill>
                <a:srgbClr val="FDFAF0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0"/>
            <a:ext cx="7305788" cy="12884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38212" y="0"/>
            <a:ext cx="7305788" cy="1288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962722"/>
            <a:ext cx="18288000" cy="69627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-333815" y="-777182"/>
            <a:ext cx="4117893" cy="40505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03922" y="-777182"/>
            <a:ext cx="4117893" cy="40505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07983" y="1712960"/>
            <a:ext cx="10395939" cy="84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7065">
                <a:solidFill>
                  <a:srgbClr val="D1B266"/>
                </a:solidFill>
                <a:latin typeface="The Seasons Bold"/>
              </a:rPr>
              <a:t>PROCESOS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72" r="19306"/>
          <a:stretch>
            <a:fillRect/>
          </a:stretch>
        </p:blipFill>
        <p:spPr>
          <a:xfrm>
            <a:off x="513463" y="2490176"/>
            <a:ext cx="11500342" cy="4089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10099"/>
          <a:stretch>
            <a:fillRect/>
          </a:stretch>
        </p:blipFill>
        <p:spPr>
          <a:xfrm>
            <a:off x="3554019" y="3743632"/>
            <a:ext cx="11783213" cy="17258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1825" y="6680672"/>
            <a:ext cx="11263619" cy="3202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54019" y="7501674"/>
            <a:ext cx="11783213" cy="17566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66255" y="857718"/>
            <a:ext cx="11355490" cy="126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2"/>
              </a:lnSpc>
            </a:pPr>
            <a:r>
              <a:rPr lang="en-US" sz="10207">
                <a:solidFill>
                  <a:srgbClr val="D1B266"/>
                </a:solidFill>
                <a:latin typeface="The Seasons Bold"/>
              </a:rPr>
              <a:t>PROBABILIDADES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5709"/>
          <a:stretch>
            <a:fillRect/>
          </a:stretch>
        </p:blipFill>
        <p:spPr>
          <a:xfrm>
            <a:off x="634112" y="618523"/>
            <a:ext cx="6402180" cy="4101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2389"/>
          <a:stretch>
            <a:fillRect/>
          </a:stretch>
        </p:blipFill>
        <p:spPr>
          <a:xfrm>
            <a:off x="3746519" y="1388582"/>
            <a:ext cx="9244639" cy="1940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4112" y="3637938"/>
            <a:ext cx="10807869" cy="3954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46519" y="4285970"/>
            <a:ext cx="10618266" cy="23321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4112" y="6842771"/>
            <a:ext cx="11950693" cy="4071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46519" y="7474619"/>
            <a:ext cx="10614526" cy="26536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45240">
            <a:off x="16296455" y="5891475"/>
            <a:ext cx="7040827" cy="3776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008" y="1710895"/>
            <a:ext cx="14965983" cy="80816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8496" y="502219"/>
            <a:ext cx="14271009" cy="100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</a:pPr>
            <a:r>
              <a:rPr lang="en-US" sz="8022">
                <a:solidFill>
                  <a:srgbClr val="D1B266"/>
                </a:solidFill>
                <a:latin typeface="The Seasons Bold"/>
              </a:rPr>
              <a:t>RESULTADOS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45240">
            <a:off x="-5681448" y="-366274"/>
            <a:ext cx="9414593" cy="50496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10320" y="2385457"/>
            <a:ext cx="12694362" cy="6732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45240">
            <a:off x="16296455" y="5891475"/>
            <a:ext cx="7040827" cy="37764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60144" y="1930969"/>
            <a:ext cx="14271009" cy="100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</a:pPr>
            <a:r>
              <a:rPr lang="en-US" sz="8022">
                <a:solidFill>
                  <a:srgbClr val="D1B266"/>
                </a:solidFill>
                <a:latin typeface="The Seasons Bold"/>
              </a:rPr>
              <a:t>RESULTADOS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45240">
            <a:off x="-5681448" y="-366274"/>
            <a:ext cx="9414593" cy="50496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000" y="4051162"/>
            <a:ext cx="16397298" cy="2245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1000"/>
          </a:blip>
          <a:srcRect/>
          <a:stretch>
            <a:fillRect/>
          </a:stretch>
        </p:blipFill>
        <p:spPr>
          <a:xfrm rot="851988">
            <a:off x="240415" y="625212"/>
            <a:ext cx="5622698" cy="42170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>
          <a:xfrm rot="290068">
            <a:off x="4854305" y="709826"/>
            <a:ext cx="5397060" cy="40477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8000"/>
          </a:blip>
          <a:srcRect/>
          <a:stretch>
            <a:fillRect/>
          </a:stretch>
        </p:blipFill>
        <p:spPr>
          <a:xfrm rot="-301053">
            <a:off x="9276672" y="739082"/>
            <a:ext cx="5849111" cy="32901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9000"/>
          </a:blip>
          <a:srcRect/>
          <a:stretch>
            <a:fillRect/>
          </a:stretch>
        </p:blipFill>
        <p:spPr>
          <a:xfrm>
            <a:off x="6673169" y="5467448"/>
            <a:ext cx="5955863" cy="44668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1000"/>
          </a:blip>
          <a:srcRect/>
          <a:stretch>
            <a:fillRect/>
          </a:stretch>
        </p:blipFill>
        <p:spPr>
          <a:xfrm rot="343752">
            <a:off x="12813830" y="483802"/>
            <a:ext cx="5289373" cy="39670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72000"/>
          </a:blip>
          <a:srcRect/>
          <a:stretch>
            <a:fillRect/>
          </a:stretch>
        </p:blipFill>
        <p:spPr>
          <a:xfrm>
            <a:off x="94415" y="5281663"/>
            <a:ext cx="6542115" cy="36799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5000"/>
          </a:blip>
          <a:srcRect/>
          <a:stretch>
            <a:fillRect/>
          </a:stretch>
        </p:blipFill>
        <p:spPr>
          <a:xfrm rot="-3185807">
            <a:off x="13492713" y="4001133"/>
            <a:ext cx="3173515" cy="56418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1040"/>
            <a:ext cx="18288000" cy="1535960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65539" y="-2216714"/>
            <a:ext cx="4837564" cy="49546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84897" y="-2216714"/>
            <a:ext cx="4837564" cy="49546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727850" y="0"/>
            <a:ext cx="4788131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27981" y="0"/>
            <a:ext cx="4788131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1816" y="5430792"/>
            <a:ext cx="2908538" cy="4610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60597" y="5619750"/>
            <a:ext cx="11209883" cy="130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11552">
                <a:solidFill>
                  <a:srgbClr val="1F222B"/>
                </a:solidFill>
                <a:latin typeface="The Seasons Bold"/>
              </a:rPr>
              <a:t>FIN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4524718" y="4199171"/>
            <a:ext cx="4907024" cy="5841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96585" y="5875976"/>
            <a:ext cx="2132516" cy="3046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71538" y="7892476"/>
            <a:ext cx="1887445" cy="13658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5870" y="7359499"/>
            <a:ext cx="2042694" cy="2431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96894" y="0"/>
            <a:ext cx="7305788" cy="128847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491106" y="0"/>
            <a:ext cx="7305788" cy="12884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814682" y="0"/>
            <a:ext cx="7305788" cy="12884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127" y="1750036"/>
            <a:ext cx="11968832" cy="129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10711">
                <a:solidFill>
                  <a:srgbClr val="D1B266"/>
                </a:solidFill>
                <a:latin typeface="The Seasons Bold"/>
              </a:rPr>
              <a:t>INTRODUCCIÓN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153354" y="7399202"/>
            <a:ext cx="2206286" cy="24317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12379" y="3336461"/>
            <a:ext cx="14708659" cy="37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6"/>
              </a:lnSpc>
            </a:pPr>
            <a:r>
              <a:rPr lang="en-US" sz="2545" spc="257">
                <a:solidFill>
                  <a:srgbClr val="FDFAF0"/>
                </a:solidFill>
                <a:latin typeface="The Seasons Light"/>
              </a:rPr>
              <a:t>En este proyecto se hace uso de la herramienta Promodel con el fin de imitar el comportamiento de un sistema real, en este caso se hizo la simulación de un cine.</a:t>
            </a:r>
          </a:p>
          <a:p>
            <a:pPr>
              <a:lnSpc>
                <a:spcPts val="4326"/>
              </a:lnSpc>
            </a:pPr>
            <a:endParaRPr lang="en-US" sz="2545" spc="257">
              <a:solidFill>
                <a:srgbClr val="FDFAF0"/>
              </a:solidFill>
              <a:latin typeface="The Seasons Light"/>
            </a:endParaRPr>
          </a:p>
          <a:p>
            <a:pPr>
              <a:lnSpc>
                <a:spcPts val="4326"/>
              </a:lnSpc>
            </a:pPr>
            <a:r>
              <a:rPr lang="en-US" sz="2545" spc="257">
                <a:solidFill>
                  <a:srgbClr val="FDFAF0"/>
                </a:solidFill>
                <a:latin typeface="The Seasons Light"/>
              </a:rPr>
              <a:t>Se captaron el número de entradas y salidas en cada área del cine ( cafetería, dulcería, taquillas, etc.), dichos datos se analizaron mediante Stat-Fit. Posteriormente se incluyeron a la simulación realizada en Promodel.</a:t>
            </a:r>
          </a:p>
          <a:p>
            <a:pPr>
              <a:lnSpc>
                <a:spcPts val="4326"/>
              </a:lnSpc>
            </a:pPr>
            <a:endParaRPr lang="en-US" sz="2545" spc="257">
              <a:solidFill>
                <a:srgbClr val="FDFAF0"/>
              </a:solidFill>
              <a:latin typeface="The Seaso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210" y="442954"/>
            <a:ext cx="10069841" cy="119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3"/>
              </a:lnSpc>
            </a:pPr>
            <a:r>
              <a:rPr lang="en-US" sz="9651">
                <a:solidFill>
                  <a:srgbClr val="D1B266"/>
                </a:solidFill>
                <a:latin typeface="The Seasons Bold"/>
              </a:rPr>
              <a:t>ESQUEMA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60399">
            <a:off x="12866979" y="366724"/>
            <a:ext cx="8136287" cy="4275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5210" y="1636260"/>
            <a:ext cx="11601509" cy="8280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0"/>
            <a:ext cx="7305788" cy="12884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38212" y="0"/>
            <a:ext cx="7305788" cy="1288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6171" y="2890334"/>
            <a:ext cx="17935657" cy="67912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-333815" y="-777182"/>
            <a:ext cx="4117893" cy="40505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03922" y="-777182"/>
            <a:ext cx="4117893" cy="40505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07983" y="1712960"/>
            <a:ext cx="10395939" cy="83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4"/>
              </a:lnSpc>
            </a:pPr>
            <a:r>
              <a:rPr lang="en-US" sz="7065">
                <a:solidFill>
                  <a:srgbClr val="D1B266"/>
                </a:solidFill>
                <a:latin typeface="The Seasons Bold"/>
              </a:rPr>
              <a:t>MODELO EN PROMODEL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5450" y="6136644"/>
            <a:ext cx="1927222" cy="10582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04021" y="8444673"/>
            <a:ext cx="2519251" cy="13374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7381" y="8343698"/>
            <a:ext cx="2236329" cy="16182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65156" y="2490052"/>
            <a:ext cx="1698314" cy="24261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983035" y="2666362"/>
            <a:ext cx="1458315" cy="19147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706342" y="5042523"/>
            <a:ext cx="1915897" cy="23152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98035" y="3550272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Taquilla automática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98035" y="6463104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Taquilla normal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98035" y="8882521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Entrada a salas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4709" y="3550272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Dulcería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4709" y="6463104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Cafetería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44709" y="8882521"/>
            <a:ext cx="4811769" cy="5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4212">
                <a:solidFill>
                  <a:srgbClr val="FDFAF0"/>
                </a:solidFill>
                <a:latin typeface="The Seasons"/>
              </a:rPr>
              <a:t>Salas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7640" y="765175"/>
            <a:ext cx="15004329" cy="120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2"/>
              </a:lnSpc>
            </a:pPr>
            <a:r>
              <a:rPr lang="en-US" sz="10653">
                <a:solidFill>
                  <a:srgbClr val="D1B266"/>
                </a:solidFill>
                <a:latin typeface="The Seasons"/>
              </a:rPr>
              <a:t>LOCACIONES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370" y="683835"/>
            <a:ext cx="15004329" cy="130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11552">
                <a:solidFill>
                  <a:srgbClr val="D1B266"/>
                </a:solidFill>
                <a:latin typeface="The Seasons Bold"/>
              </a:rPr>
              <a:t>ENTIDADES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62541" y="4397525"/>
            <a:ext cx="1529394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32796" y="4597881"/>
            <a:ext cx="2989894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 dulcería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1836" y="8734157"/>
            <a:ext cx="2989894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 cafetería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69279" y="2237078"/>
            <a:ext cx="1042675" cy="20481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8624523" y="2355457"/>
            <a:ext cx="961272" cy="21404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119918" y="6847547"/>
            <a:ext cx="1700148" cy="18739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73650" y="8777796"/>
            <a:ext cx="4021769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 taquilla normal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86656" y="8777796"/>
            <a:ext cx="4847269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 taquilla automática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18749" y="4639904"/>
            <a:ext cx="4847269" cy="72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5"/>
              </a:lnSpc>
            </a:pPr>
            <a:r>
              <a:rPr lang="en-US" sz="3197">
                <a:solidFill>
                  <a:srgbClr val="FDFAF0"/>
                </a:solidFill>
                <a:latin typeface="Red Hat Display"/>
              </a:rPr>
              <a:t>Cliente entrada salas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8538863" y="6584415"/>
            <a:ext cx="1757540" cy="209231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3367758" y="2355457"/>
            <a:ext cx="2317252" cy="22751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42334" y="6584415"/>
            <a:ext cx="1132291" cy="222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2151"/>
            <a:ext cx="18288000" cy="229484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54460" y="-821469"/>
            <a:ext cx="8818902" cy="25815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54460" y="5475921"/>
            <a:ext cx="3069447" cy="35842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4549" y="-1290767"/>
            <a:ext cx="8818902" cy="2581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39362" y="-960567"/>
            <a:ext cx="8818902" cy="25815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5578700" y="6554082"/>
            <a:ext cx="2415955" cy="2876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81346" y="5143500"/>
            <a:ext cx="2615675" cy="12365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59188" y="4399046"/>
            <a:ext cx="5969624" cy="33532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 t="12547" r="2053" b="68713"/>
          <a:stretch>
            <a:fillRect/>
          </a:stretch>
        </p:blipFill>
        <p:spPr>
          <a:xfrm>
            <a:off x="297089" y="3334910"/>
            <a:ext cx="17693821" cy="70218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789964" y="1878142"/>
            <a:ext cx="5011829" cy="109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3"/>
              </a:lnSpc>
            </a:pPr>
            <a:r>
              <a:rPr lang="en-US" sz="8765">
                <a:solidFill>
                  <a:srgbClr val="D1B266"/>
                </a:solidFill>
                <a:latin typeface="The Seasons Bold"/>
              </a:rPr>
              <a:t>ARRIBOS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71" y="0"/>
            <a:ext cx="9175371" cy="5143500"/>
            <a:chOff x="0" y="0"/>
            <a:chExt cx="3103767" cy="173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3767" cy="1739900"/>
            </a:xfrm>
            <a:custGeom>
              <a:avLst/>
              <a:gdLst/>
              <a:ahLst/>
              <a:cxnLst/>
              <a:rect l="l" t="t" r="r" b="b"/>
              <a:pathLst>
                <a:path w="3103767" h="1739900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107"/>
          <a:stretch>
            <a:fillRect/>
          </a:stretch>
        </p:blipFill>
        <p:spPr>
          <a:xfrm>
            <a:off x="-204864" y="-175052"/>
            <a:ext cx="2016774" cy="1063710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144000" y="5143500"/>
            <a:ext cx="9175371" cy="5143500"/>
            <a:chOff x="0" y="0"/>
            <a:chExt cx="3103767" cy="1739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3767" cy="1739900"/>
            </a:xfrm>
            <a:custGeom>
              <a:avLst/>
              <a:gdLst/>
              <a:ahLst/>
              <a:cxnLst/>
              <a:rect l="l" t="t" r="r" b="b"/>
              <a:pathLst>
                <a:path w="3103767" h="1739900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107"/>
          <a:stretch>
            <a:fillRect/>
          </a:stretch>
        </p:blipFill>
        <p:spPr>
          <a:xfrm flipH="1">
            <a:off x="16468628" y="-175052"/>
            <a:ext cx="2016774" cy="106371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28889" y="6495303"/>
            <a:ext cx="6294973" cy="98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1F222B"/>
                </a:solidFill>
                <a:latin typeface="The Seasons"/>
              </a:rPr>
              <a:t>Dulcería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4999" y="7683560"/>
            <a:ext cx="5682753" cy="112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22">
                <a:solidFill>
                  <a:srgbClr val="1F222B"/>
                </a:solidFill>
                <a:latin typeface="Red Hat Display"/>
              </a:rPr>
              <a:t>Poisson[4.17]</a:t>
            </a:r>
          </a:p>
          <a:p>
            <a:pPr algn="ctr">
              <a:lnSpc>
                <a:spcPts val="4512"/>
              </a:lnSpc>
            </a:pPr>
            <a:endParaRPr lang="en-US" sz="3222">
              <a:solidFill>
                <a:srgbClr val="1F222B"/>
              </a:solidFill>
              <a:latin typeface="Red Hat Displ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42565" y="1632621"/>
            <a:ext cx="6485473" cy="98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 dirty="0" err="1">
                <a:solidFill>
                  <a:srgbClr val="1F222B"/>
                </a:solidFill>
                <a:latin typeface="The Seasons"/>
              </a:rPr>
              <a:t>Taquilla</a:t>
            </a:r>
            <a:r>
              <a:rPr lang="en-US" sz="5718" dirty="0">
                <a:solidFill>
                  <a:srgbClr val="1F222B"/>
                </a:solidFill>
                <a:latin typeface="The Seasons"/>
              </a:rPr>
              <a:t> </a:t>
            </a:r>
            <a:r>
              <a:rPr lang="en-US" sz="5718" dirty="0" err="1">
                <a:solidFill>
                  <a:srgbClr val="1F222B"/>
                </a:solidFill>
                <a:latin typeface="The Seasons"/>
              </a:rPr>
              <a:t>automática</a:t>
            </a:r>
            <a:endParaRPr lang="en-US" sz="5718" dirty="0">
              <a:solidFill>
                <a:srgbClr val="1F222B"/>
              </a:solidFill>
              <a:latin typeface="The Seaso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3924" y="2798255"/>
            <a:ext cx="5682753" cy="112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22" dirty="0">
                <a:solidFill>
                  <a:srgbClr val="1F222B"/>
                </a:solidFill>
                <a:latin typeface="Red Hat Display"/>
              </a:rPr>
              <a:t>Binomial [2,0.517] min</a:t>
            </a:r>
          </a:p>
          <a:p>
            <a:pPr algn="ctr">
              <a:lnSpc>
                <a:spcPts val="4512"/>
              </a:lnSpc>
            </a:pPr>
            <a:endParaRPr lang="en-US" sz="3222" dirty="0">
              <a:solidFill>
                <a:srgbClr val="1F222B"/>
              </a:solidFill>
              <a:latin typeface="Red Hat Displ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49779" y="1632621"/>
            <a:ext cx="6294973" cy="98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C8A888"/>
                </a:solidFill>
                <a:latin typeface="The Seasons"/>
              </a:rPr>
              <a:t>Taquilla normal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8889" y="2820475"/>
            <a:ext cx="5682753" cy="112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22" dirty="0">
                <a:solidFill>
                  <a:srgbClr val="C8A888"/>
                </a:solidFill>
                <a:latin typeface="Red Hat Display"/>
              </a:rPr>
              <a:t>Binomial [5,0.547] min</a:t>
            </a:r>
          </a:p>
          <a:p>
            <a:pPr algn="ctr">
              <a:lnSpc>
                <a:spcPts val="4512"/>
              </a:lnSpc>
            </a:pPr>
            <a:endParaRPr lang="en-US" sz="3222" dirty="0">
              <a:solidFill>
                <a:srgbClr val="C8A888"/>
              </a:solidFill>
              <a:latin typeface="Red Hat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0549" y="6495303"/>
            <a:ext cx="6294973" cy="98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C8A888"/>
                </a:solidFill>
                <a:latin typeface="The Seasons"/>
              </a:rPr>
              <a:t>Cafetería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23034" y="7664510"/>
            <a:ext cx="5682753" cy="112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22">
                <a:solidFill>
                  <a:srgbClr val="C8A888"/>
                </a:solidFill>
                <a:latin typeface="Red Hat Display"/>
              </a:rPr>
              <a:t>Binomial [7,0.557]</a:t>
            </a:r>
          </a:p>
          <a:p>
            <a:pPr algn="ctr">
              <a:lnSpc>
                <a:spcPts val="4512"/>
              </a:lnSpc>
            </a:pPr>
            <a:endParaRPr lang="en-US" sz="3222">
              <a:solidFill>
                <a:srgbClr val="C8A888"/>
              </a:solidFill>
              <a:latin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58434"/>
            <a:ext cx="18288000" cy="6837689"/>
            <a:chOff x="0" y="0"/>
            <a:chExt cx="6186311" cy="2312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312996"/>
            </a:xfrm>
            <a:custGeom>
              <a:avLst/>
              <a:gdLst/>
              <a:ahLst/>
              <a:cxnLst/>
              <a:rect l="l" t="t" r="r" b="b"/>
              <a:pathLst>
                <a:path w="6186311" h="2312996">
                  <a:moveTo>
                    <a:pt x="0" y="0"/>
                  </a:moveTo>
                  <a:lnTo>
                    <a:pt x="6186311" y="0"/>
                  </a:lnTo>
                  <a:lnTo>
                    <a:pt x="6186311" y="2312996"/>
                  </a:lnTo>
                  <a:lnTo>
                    <a:pt x="0" y="2312996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6894" y="0"/>
            <a:ext cx="7305788" cy="1288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1106" y="0"/>
            <a:ext cx="7305788" cy="12884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14682" y="0"/>
            <a:ext cx="7305788" cy="12884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480" r="13200" b="480"/>
          <a:stretch>
            <a:fillRect/>
          </a:stretch>
        </p:blipFill>
        <p:spPr>
          <a:xfrm>
            <a:off x="3358378" y="3025109"/>
            <a:ext cx="12112916" cy="35496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68139" y="4883239"/>
            <a:ext cx="2032971" cy="53499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2854" r="14164"/>
          <a:stretch>
            <a:fillRect/>
          </a:stretch>
        </p:blipFill>
        <p:spPr>
          <a:xfrm>
            <a:off x="3358378" y="6574774"/>
            <a:ext cx="12112916" cy="31330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695903" y="1691102"/>
            <a:ext cx="7100990" cy="126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2"/>
              </a:lnSpc>
            </a:pPr>
            <a:r>
              <a:rPr lang="en-US" sz="10207">
                <a:solidFill>
                  <a:srgbClr val="D1B266"/>
                </a:solidFill>
                <a:latin typeface="The Seasons Bold"/>
              </a:rPr>
              <a:t>PROCESOS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167</Words>
  <Application>Microsoft Office PowerPoint</Application>
  <PresentationFormat>Personalizado</PresentationFormat>
  <Paragraphs>46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Red Hat Display</vt:lpstr>
      <vt:lpstr>Calibri</vt:lpstr>
      <vt:lpstr>The Seasons</vt:lpstr>
      <vt:lpstr>The Seasons Bold</vt:lpstr>
      <vt:lpstr>The Seasons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U5</dc:title>
  <cp:lastModifiedBy>Marcela Diaz</cp:lastModifiedBy>
  <cp:revision>1</cp:revision>
  <dcterms:created xsi:type="dcterms:W3CDTF">2006-08-16T00:00:00Z</dcterms:created>
  <dcterms:modified xsi:type="dcterms:W3CDTF">2022-12-15T05:50:21Z</dcterms:modified>
  <dc:identifier>DAFUzNFynyE</dc:identifier>
</cp:coreProperties>
</file>